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5" r:id="rId1"/>
  </p:sldMasterIdLst>
  <p:notesMasterIdLst>
    <p:notesMasterId r:id="rId5"/>
  </p:notesMasterIdLst>
  <p:handoutMasterIdLst>
    <p:handoutMasterId r:id="rId6"/>
  </p:handoutMasterIdLst>
  <p:sldIdLst>
    <p:sldId id="588" r:id="rId2"/>
    <p:sldId id="887" r:id="rId3"/>
    <p:sldId id="886" r:id="rId4"/>
  </p:sldIdLst>
  <p:sldSz cx="9144000" cy="6858000" type="screen4x3"/>
  <p:notesSz cx="6794500" cy="9906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1F8254D-D343-4863-AE34-953F1D587E73}">
          <p14:sldIdLst>
            <p14:sldId id="588"/>
            <p14:sldId id="887"/>
          </p14:sldIdLst>
        </p14:section>
        <p14:section name="Untitled Section" id="{CB8D9AEF-6715-4EFE-9AF2-E4AEF90C7E43}">
          <p14:sldIdLst>
            <p14:sldId id="88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0"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F7EC"/>
    <a:srgbClr val="D3EEF5"/>
    <a:srgbClr val="E8F0F4"/>
    <a:srgbClr val="2DA2BF"/>
    <a:srgbClr val="37B59D"/>
    <a:srgbClr val="3CADC4"/>
    <a:srgbClr val="000000"/>
    <a:srgbClr val="3BC5AB"/>
    <a:srgbClr val="27D9B7"/>
    <a:srgbClr val="0CF4A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56" autoAdjust="0"/>
    <p:restoredTop sz="90161" autoAdjust="0"/>
  </p:normalViewPr>
  <p:slideViewPr>
    <p:cSldViewPr>
      <p:cViewPr varScale="1">
        <p:scale>
          <a:sx n="103" d="100"/>
          <a:sy n="103" d="100"/>
        </p:scale>
        <p:origin x="1836" y="1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1938" y="-108"/>
      </p:cViewPr>
      <p:guideLst>
        <p:guide orient="horz" pos="3120"/>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50218" y="1"/>
            <a:ext cx="2944283" cy="495300"/>
          </a:xfrm>
          <a:prstGeom prst="rect">
            <a:avLst/>
          </a:prstGeom>
        </p:spPr>
        <p:txBody>
          <a:bodyPr vert="horz" lIns="91440" tIns="45720" rIns="91440" bIns="45720" rtlCol="1"/>
          <a:lstStyle>
            <a:lvl1pPr algn="r">
              <a:defRPr sz="1200"/>
            </a:lvl1pPr>
          </a:lstStyle>
          <a:p>
            <a:endParaRPr lang="fa-IR"/>
          </a:p>
        </p:txBody>
      </p:sp>
      <p:sp>
        <p:nvSpPr>
          <p:cNvPr id="3" name="Date Placeholder 2"/>
          <p:cNvSpPr>
            <a:spLocks noGrp="1"/>
          </p:cNvSpPr>
          <p:nvPr>
            <p:ph type="dt" sz="quarter" idx="1"/>
          </p:nvPr>
        </p:nvSpPr>
        <p:spPr>
          <a:xfrm>
            <a:off x="1574" y="1"/>
            <a:ext cx="2944283" cy="495300"/>
          </a:xfrm>
          <a:prstGeom prst="rect">
            <a:avLst/>
          </a:prstGeom>
        </p:spPr>
        <p:txBody>
          <a:bodyPr vert="horz" lIns="91440" tIns="45720" rIns="91440" bIns="45720" rtlCol="1"/>
          <a:lstStyle>
            <a:lvl1pPr algn="l">
              <a:defRPr sz="1200"/>
            </a:lvl1pPr>
          </a:lstStyle>
          <a:p>
            <a:fld id="{81DBC7CD-90AF-4350-94B1-96E802DABCCB}" type="datetimeFigureOut">
              <a:rPr lang="fa-IR" smtClean="0"/>
              <a:pPr/>
              <a:t>18/07/1445</a:t>
            </a:fld>
            <a:endParaRPr lang="fa-IR"/>
          </a:p>
        </p:txBody>
      </p:sp>
      <p:sp>
        <p:nvSpPr>
          <p:cNvPr id="4" name="Footer Placeholder 3"/>
          <p:cNvSpPr>
            <a:spLocks noGrp="1"/>
          </p:cNvSpPr>
          <p:nvPr>
            <p:ph type="ftr" sz="quarter" idx="2"/>
          </p:nvPr>
        </p:nvSpPr>
        <p:spPr>
          <a:xfrm>
            <a:off x="3850218" y="9408982"/>
            <a:ext cx="2944283" cy="495300"/>
          </a:xfrm>
          <a:prstGeom prst="rect">
            <a:avLst/>
          </a:prstGeom>
        </p:spPr>
        <p:txBody>
          <a:bodyPr vert="horz" lIns="91440" tIns="45720" rIns="91440" bIns="45720" rtlCol="1" anchor="b"/>
          <a:lstStyle>
            <a:lvl1pPr algn="r">
              <a:defRPr sz="1200"/>
            </a:lvl1pPr>
          </a:lstStyle>
          <a:p>
            <a:endParaRPr lang="fa-IR"/>
          </a:p>
        </p:txBody>
      </p:sp>
      <p:sp>
        <p:nvSpPr>
          <p:cNvPr id="5" name="Slide Number Placeholder 4"/>
          <p:cNvSpPr>
            <a:spLocks noGrp="1"/>
          </p:cNvSpPr>
          <p:nvPr>
            <p:ph type="sldNum" sz="quarter" idx="3"/>
          </p:nvPr>
        </p:nvSpPr>
        <p:spPr>
          <a:xfrm>
            <a:off x="1574" y="9408982"/>
            <a:ext cx="2944283" cy="495300"/>
          </a:xfrm>
          <a:prstGeom prst="rect">
            <a:avLst/>
          </a:prstGeom>
        </p:spPr>
        <p:txBody>
          <a:bodyPr vert="horz" lIns="91440" tIns="45720" rIns="91440" bIns="45720" rtlCol="1" anchor="b"/>
          <a:lstStyle>
            <a:lvl1pPr algn="l">
              <a:defRPr sz="1200"/>
            </a:lvl1pPr>
          </a:lstStyle>
          <a:p>
            <a:fld id="{55D8FEF5-1292-4DC6-AF76-C42A3995DB19}" type="slidenum">
              <a:rPr lang="fa-IR" smtClean="0"/>
              <a:pPr/>
              <a:t>‹#›</a:t>
            </a:fld>
            <a:endParaRPr lang="fa-IR"/>
          </a:p>
        </p:txBody>
      </p:sp>
    </p:spTree>
    <p:extLst>
      <p:ext uri="{BB962C8B-B14F-4D97-AF65-F5344CB8AC3E}">
        <p14:creationId xmlns:p14="http://schemas.microsoft.com/office/powerpoint/2010/main" val="31328658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4975" cy="49506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47930" y="0"/>
            <a:ext cx="2944975" cy="495063"/>
          </a:xfrm>
          <a:prstGeom prst="rect">
            <a:avLst/>
          </a:prstGeom>
        </p:spPr>
        <p:txBody>
          <a:bodyPr vert="horz" lIns="91440" tIns="45720" rIns="91440" bIns="45720" rtlCol="0"/>
          <a:lstStyle>
            <a:lvl1pPr algn="r">
              <a:defRPr sz="1200"/>
            </a:lvl1pPr>
          </a:lstStyle>
          <a:p>
            <a:fld id="{C701C01D-C55F-4C03-8333-D4C61E88E762}" type="datetimeFigureOut">
              <a:rPr lang="en-US" smtClean="0"/>
              <a:pPr/>
              <a:t>1/28/2024</a:t>
            </a:fld>
            <a:endParaRPr lang="en-US"/>
          </a:p>
        </p:txBody>
      </p:sp>
      <p:sp>
        <p:nvSpPr>
          <p:cNvPr id="4" name="Slide Image Placeholder 3"/>
          <p:cNvSpPr>
            <a:spLocks noGrp="1" noRot="1" noChangeAspect="1"/>
          </p:cNvSpPr>
          <p:nvPr>
            <p:ph type="sldImg" idx="2"/>
          </p:nvPr>
        </p:nvSpPr>
        <p:spPr>
          <a:xfrm>
            <a:off x="922338" y="742950"/>
            <a:ext cx="4949825" cy="371316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610" y="4705469"/>
            <a:ext cx="5435281" cy="445714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09356"/>
            <a:ext cx="2944975" cy="49506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47930" y="9409356"/>
            <a:ext cx="2944975" cy="495063"/>
          </a:xfrm>
          <a:prstGeom prst="rect">
            <a:avLst/>
          </a:prstGeom>
        </p:spPr>
        <p:txBody>
          <a:bodyPr vert="horz" lIns="91440" tIns="45720" rIns="91440" bIns="45720" rtlCol="0" anchor="b"/>
          <a:lstStyle>
            <a:lvl1pPr algn="r">
              <a:defRPr sz="1200"/>
            </a:lvl1pPr>
          </a:lstStyle>
          <a:p>
            <a:fld id="{4ED14A70-5F65-4D37-9459-2BFD6425033D}" type="slidenum">
              <a:rPr lang="en-US" smtClean="0"/>
              <a:pPr/>
              <a:t>‹#›</a:t>
            </a:fld>
            <a:endParaRPr lang="en-US"/>
          </a:p>
        </p:txBody>
      </p:sp>
    </p:spTree>
    <p:extLst>
      <p:ext uri="{BB962C8B-B14F-4D97-AF65-F5344CB8AC3E}">
        <p14:creationId xmlns:p14="http://schemas.microsoft.com/office/powerpoint/2010/main" val="7627948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Droplets-S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1313259" y="1300786"/>
            <a:ext cx="6517482"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313259" y="3886201"/>
            <a:ext cx="6517482"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01442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46" y="4289374"/>
            <a:ext cx="7773324"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88558" y="698261"/>
            <a:ext cx="7366899"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31" y="5108728"/>
            <a:ext cx="7773339"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89687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7773339"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204821"/>
            <a:ext cx="7773339"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576004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3" name="Picture 12"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1084659" y="872588"/>
            <a:ext cx="6977064" cy="2729915"/>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610032"/>
            <a:ext cx="6564224"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5331" y="4372797"/>
            <a:ext cx="7773339"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TextBox 10"/>
          <p:cNvSpPr txBox="1"/>
          <p:nvPr/>
        </p:nvSpPr>
        <p:spPr>
          <a:xfrm>
            <a:off x="737626" y="887859"/>
            <a:ext cx="546888"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7850130" y="3120015"/>
            <a:ext cx="553641"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418245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2138722"/>
            <a:ext cx="7773339"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5331" y="4662335"/>
            <a:ext cx="777333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000955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4" name="Picture 13"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5" name="Title 1"/>
          <p:cNvSpPr>
            <a:spLocks noGrp="1"/>
          </p:cNvSpPr>
          <p:nvPr>
            <p:ph type="title"/>
          </p:nvPr>
        </p:nvSpPr>
        <p:spPr>
          <a:xfrm>
            <a:off x="685331" y="609600"/>
            <a:ext cx="7773339"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331" y="2367093"/>
            <a:ext cx="2474232"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331" y="2943356"/>
            <a:ext cx="2474232"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339292" y="2367093"/>
            <a:ext cx="2468641"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331012" y="2943356"/>
            <a:ext cx="2477513"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5979974" y="2367093"/>
            <a:ext cx="2478696" cy="576262"/>
          </a:xfrm>
        </p:spPr>
        <p:txBody>
          <a:bodyPr anchor="b">
            <a:noAutofit/>
          </a:bodyPr>
          <a:lstStyle>
            <a:lvl1pPr marL="0" indent="0" algn="ctr">
              <a:lnSpc>
                <a:spcPct val="7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5979974" y="2943356"/>
            <a:ext cx="247869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329420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7" name="Picture 1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0" name="Title 1"/>
          <p:cNvSpPr>
            <a:spLocks noGrp="1"/>
          </p:cNvSpPr>
          <p:nvPr>
            <p:ph type="title"/>
          </p:nvPr>
        </p:nvSpPr>
        <p:spPr>
          <a:xfrm>
            <a:off x="685331" y="610772"/>
            <a:ext cx="7773339"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5331" y="4204820"/>
            <a:ext cx="2472307"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5331" y="2367093"/>
            <a:ext cx="2472307"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5331" y="4781082"/>
            <a:ext cx="2472307"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332069" y="4204820"/>
            <a:ext cx="247637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331011" y="2367093"/>
            <a:ext cx="2477514"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331011" y="4781081"/>
            <a:ext cx="2477514"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5979974" y="4204820"/>
            <a:ext cx="2475511" cy="576262"/>
          </a:xfrm>
        </p:spPr>
        <p:txBody>
          <a:bodyPr anchor="b">
            <a:noAutofit/>
          </a:bodyPr>
          <a:lstStyle>
            <a:lvl1pPr marL="0" indent="0" algn="ctr">
              <a:lnSpc>
                <a:spcPct val="7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5979974" y="2367093"/>
            <a:ext cx="2478696"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79880" y="4781079"/>
            <a:ext cx="2478790"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D8BD707-D9CF-40AE-B4C6-C98DA3205C09}" type="datetimeFigureOut">
              <a:rPr lang="en-US" smtClean="0"/>
              <a:pPr/>
              <a:t>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81478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685331" y="2367094"/>
            <a:ext cx="7773339" cy="342410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8715033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10" name="Picture 9"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Vertical Title 1"/>
          <p:cNvSpPr>
            <a:spLocks noGrp="1"/>
          </p:cNvSpPr>
          <p:nvPr>
            <p:ph type="title" orient="vert"/>
          </p:nvPr>
        </p:nvSpPr>
        <p:spPr>
          <a:xfrm>
            <a:off x="6543675" y="609602"/>
            <a:ext cx="1914995"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685331" y="609602"/>
            <a:ext cx="5744043" cy="518159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392659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3943130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777287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77779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828564"/>
            <a:ext cx="7763814"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685331" y="3657458"/>
            <a:ext cx="7763814"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11632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685330" y="2367093"/>
            <a:ext cx="382952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4629150" y="2367093"/>
            <a:ext cx="3829050" cy="342410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403317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4" name="Title 1"/>
          <p:cNvSpPr>
            <a:spLocks noGrp="1"/>
          </p:cNvSpPr>
          <p:nvPr>
            <p:ph type="title"/>
          </p:nvPr>
        </p:nvSpPr>
        <p:spPr>
          <a:xfrm>
            <a:off x="685332" y="618518"/>
            <a:ext cx="7773338"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59746" y="2371018"/>
            <a:ext cx="3655106"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3"/>
          <p:cNvSpPr>
            <a:spLocks noGrp="1"/>
          </p:cNvSpPr>
          <p:nvPr>
            <p:ph sz="quarter" idx="13"/>
          </p:nvPr>
        </p:nvSpPr>
        <p:spPr>
          <a:xfrm>
            <a:off x="685331" y="3051013"/>
            <a:ext cx="3829520"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97317" y="2371018"/>
            <a:ext cx="3661353" cy="679994"/>
          </a:xfrm>
        </p:spPr>
        <p:txBody>
          <a:bodyPr anchor="b">
            <a:noAutofit/>
          </a:bodyPr>
          <a:lstStyle>
            <a:lvl1pPr marL="0" indent="0">
              <a:lnSpc>
                <a:spcPct val="7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3" name="Content Placeholder 5"/>
          <p:cNvSpPr>
            <a:spLocks noGrp="1"/>
          </p:cNvSpPr>
          <p:nvPr>
            <p:ph sz="quarter" idx="14"/>
          </p:nvPr>
        </p:nvSpPr>
        <p:spPr>
          <a:xfrm>
            <a:off x="4629150" y="3051013"/>
            <a:ext cx="3829051" cy="274018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7940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1/28/2024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4134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6" name="Picture 5"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Date Placeholder 1"/>
          <p:cNvSpPr>
            <a:spLocks noGrp="1"/>
          </p:cNvSpPr>
          <p:nvPr>
            <p:ph type="dt" sz="half" idx="10"/>
          </p:nvPr>
        </p:nvSpPr>
        <p:spPr/>
        <p:txBody>
          <a:bodyPr/>
          <a:lstStyle/>
          <a:p>
            <a:fld id="{1D8BD707-D9CF-40AE-B4C6-C98DA3205C09}" type="datetimeFigureOut">
              <a:rPr lang="en-US" smtClean="0"/>
              <a:pPr/>
              <a:t>1/28/2024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61587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1" y="609600"/>
            <a:ext cx="2951766"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3808547" y="609601"/>
            <a:ext cx="4650122" cy="518159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331" y="2632852"/>
            <a:ext cx="2951767"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11741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Droplets-S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685332" y="609600"/>
            <a:ext cx="4129618"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004270" y="609601"/>
            <a:ext cx="3005851"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346" y="2632853"/>
            <a:ext cx="4129604"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46533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20">
            <a:alphaModFix/>
            <a:extLst>
              <a:ext uri="{28A0092B-C50C-407E-A947-70E740481C1C}">
                <a14:useLocalDpi xmlns:a14="http://schemas.microsoft.com/office/drawing/2010/main" val="0"/>
              </a:ext>
            </a:extLst>
          </a:blip>
          <a:srcRect/>
          <a:stretch>
            <a:fillRect/>
          </a:stretch>
        </p:blipFill>
        <p:spPr bwMode="auto">
          <a:xfrm>
            <a:off x="1" y="-1"/>
            <a:ext cx="9144002"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685332" y="618518"/>
            <a:ext cx="7773338"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331" y="2367094"/>
            <a:ext cx="7773339" cy="3424107"/>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759053" y="5883276"/>
            <a:ext cx="2057400" cy="365125"/>
          </a:xfrm>
          <a:prstGeom prst="rect">
            <a:avLst/>
          </a:prstGeom>
        </p:spPr>
        <p:txBody>
          <a:bodyPr vert="horz" lIns="91440" tIns="45720" rIns="91440" bIns="45720" rtlCol="0" anchor="ctr"/>
          <a:lstStyle>
            <a:lvl1pPr algn="r">
              <a:defRPr sz="1000">
                <a:solidFill>
                  <a:schemeClr val="tx1"/>
                </a:solidFill>
              </a:defRPr>
            </a:lvl1pPr>
          </a:lstStyle>
          <a:p>
            <a:fld id="{1D8BD707-D9CF-40AE-B4C6-C98DA3205C09}" type="datetimeFigureOut">
              <a:rPr lang="en-US" smtClean="0"/>
              <a:pPr/>
              <a:t>1/28/2024</a:t>
            </a:fld>
            <a:endParaRPr lang="en-US"/>
          </a:p>
        </p:txBody>
      </p:sp>
      <p:sp>
        <p:nvSpPr>
          <p:cNvPr id="5" name="Footer Placeholder 4"/>
          <p:cNvSpPr>
            <a:spLocks noGrp="1"/>
          </p:cNvSpPr>
          <p:nvPr>
            <p:ph type="ftr" sz="quarter" idx="3"/>
          </p:nvPr>
        </p:nvSpPr>
        <p:spPr>
          <a:xfrm>
            <a:off x="685331" y="5883276"/>
            <a:ext cx="5004665" cy="365125"/>
          </a:xfrm>
          <a:prstGeom prst="rect">
            <a:avLst/>
          </a:prstGeom>
        </p:spPr>
        <p:txBody>
          <a:bodyPr vert="horz" lIns="91440" tIns="45720" rIns="91440" bIns="45720" rtlCol="0" anchor="ctr"/>
          <a:lstStyle>
            <a:lvl1pPr algn="l">
              <a:defRPr sz="1000">
                <a:solidFill>
                  <a:schemeClr val="tx1"/>
                </a:solidFill>
              </a:defRPr>
            </a:lvl1pPr>
          </a:lstStyle>
          <a:p>
            <a:endParaRPr lang="en-US"/>
          </a:p>
        </p:txBody>
      </p:sp>
      <p:sp>
        <p:nvSpPr>
          <p:cNvPr id="6" name="Slide Number Placeholder 5"/>
          <p:cNvSpPr>
            <a:spLocks noGrp="1"/>
          </p:cNvSpPr>
          <p:nvPr>
            <p:ph type="sldNum" sz="quarter" idx="4"/>
          </p:nvPr>
        </p:nvSpPr>
        <p:spPr>
          <a:xfrm>
            <a:off x="7885509" y="5883276"/>
            <a:ext cx="573161" cy="365125"/>
          </a:xfrm>
          <a:prstGeom prst="rect">
            <a:avLst/>
          </a:prstGeom>
        </p:spPr>
        <p:txBody>
          <a:bodyPr vert="horz" lIns="91440" tIns="45720" rIns="91440" bIns="45720" rtlCol="0" anchor="ctr"/>
          <a:lstStyle>
            <a:lvl1pPr algn="r">
              <a:defRPr sz="1000">
                <a:solidFill>
                  <a:schemeClr val="tx1"/>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85904686"/>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 id="2147483797" r:id="rId12"/>
    <p:sldLayoutId id="2147483798" r:id="rId13"/>
    <p:sldLayoutId id="2147483799" r:id="rId14"/>
    <p:sldLayoutId id="2147483800" r:id="rId15"/>
    <p:sldLayoutId id="2147483801" r:id="rId16"/>
    <p:sldLayoutId id="2147483802" r:id="rId17"/>
    <p:sldLayoutId id="2147483803" r:id="rId18"/>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9952" y="497999"/>
            <a:ext cx="594995" cy="626745"/>
          </a:xfrm>
          <a:prstGeom prst="rect">
            <a:avLst/>
          </a:prstGeom>
          <a:noFill/>
          <a:ln>
            <a:noFill/>
          </a:ln>
        </p:spPr>
      </p:pic>
      <p:pic>
        <p:nvPicPr>
          <p:cNvPr id="7" name="Picture 6"/>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07904" y="1099266"/>
            <a:ext cx="1497010" cy="313510"/>
          </a:xfrm>
          <a:prstGeom prst="rect">
            <a:avLst/>
          </a:prstGeom>
          <a:noFill/>
          <a:ln>
            <a:noFill/>
          </a:ln>
        </p:spPr>
      </p:pic>
      <p:pic>
        <p:nvPicPr>
          <p:cNvPr id="8" name="Picture 7"/>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406478" y="1412776"/>
            <a:ext cx="2029618" cy="450670"/>
          </a:xfrm>
          <a:prstGeom prst="rect">
            <a:avLst/>
          </a:prstGeom>
          <a:noFill/>
          <a:ln>
            <a:noFill/>
          </a:ln>
        </p:spPr>
      </p:pic>
      <p:sp>
        <p:nvSpPr>
          <p:cNvPr id="3" name="Rectangle 2"/>
          <p:cNvSpPr/>
          <p:nvPr/>
        </p:nvSpPr>
        <p:spPr>
          <a:xfrm>
            <a:off x="1403648" y="2041684"/>
            <a:ext cx="6408712" cy="523220"/>
          </a:xfrm>
          <a:prstGeom prst="rect">
            <a:avLst/>
          </a:prstGeom>
        </p:spPr>
        <p:txBody>
          <a:bodyPr wrap="square">
            <a:spAutoFit/>
          </a:bodyPr>
          <a:lstStyle/>
          <a:p>
            <a:pPr algn="ctr"/>
            <a:r>
              <a:rPr lang="fa-IR" sz="2800" b="1" dirty="0">
                <a:solidFill>
                  <a:prstClr val="black"/>
                </a:solidFill>
                <a:latin typeface="IranNastaliq" panose="02020505000000020003" pitchFamily="18" charset="0"/>
                <a:cs typeface="B Nazanin" panose="00000400000000000000" pitchFamily="2" charset="-78"/>
              </a:rPr>
              <a:t>    اداره کل صنعت، معدن و تجارت استان هرمزگان</a:t>
            </a:r>
            <a:endParaRPr lang="en-US" sz="2800" b="1" dirty="0">
              <a:solidFill>
                <a:prstClr val="black"/>
              </a:solidFill>
              <a:cs typeface="B Nazanin" panose="00000400000000000000" pitchFamily="2" charset="-78"/>
            </a:endParaRPr>
          </a:p>
        </p:txBody>
      </p:sp>
      <p:sp>
        <p:nvSpPr>
          <p:cNvPr id="16" name="Rounded Rectangle 15"/>
          <p:cNvSpPr/>
          <p:nvPr/>
        </p:nvSpPr>
        <p:spPr>
          <a:xfrm>
            <a:off x="2411760" y="3789040"/>
            <a:ext cx="4248472" cy="2040631"/>
          </a:xfrm>
          <a:prstGeom prst="roundRect">
            <a:avLst/>
          </a:prstGeom>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rtl="1"/>
            <a:r>
              <a:rPr lang="fa-IR" sz="2800" b="1" dirty="0">
                <a:solidFill>
                  <a:prstClr val="black"/>
                </a:solidFill>
                <a:ea typeface="Times New Roman"/>
                <a:cs typeface="B Titr"/>
              </a:rPr>
              <a:t>طرح های سرمایه گذاری فاقد قابلیت استقرار در پهنه های صنعتی</a:t>
            </a:r>
          </a:p>
          <a:p>
            <a:pPr algn="ctr" rtl="1"/>
            <a:endParaRPr lang="fa-IR" sz="2800" b="1" dirty="0">
              <a:solidFill>
                <a:prstClr val="black"/>
              </a:solidFill>
              <a:ea typeface="Times New Roman"/>
              <a:cs typeface="B Titr"/>
            </a:endParaRPr>
          </a:p>
          <a:p>
            <a:pPr algn="ctr" rtl="1"/>
            <a:r>
              <a:rPr lang="fa-IR" sz="1600" b="1" dirty="0">
                <a:solidFill>
                  <a:prstClr val="black"/>
                </a:solidFill>
                <a:ea typeface="Times New Roman"/>
                <a:cs typeface="B Titr"/>
              </a:rPr>
              <a:t>دیماه 1402</a:t>
            </a:r>
            <a:endParaRPr lang="en-US" sz="3200" b="1" dirty="0">
              <a:solidFill>
                <a:prstClr val="black"/>
              </a:solidFill>
              <a:ea typeface="Times New Roman"/>
              <a:cs typeface="Times New Roman"/>
            </a:endParaRPr>
          </a:p>
        </p:txBody>
      </p:sp>
    </p:spTree>
    <p:extLst>
      <p:ext uri="{BB962C8B-B14F-4D97-AF65-F5344CB8AC3E}">
        <p14:creationId xmlns:p14="http://schemas.microsoft.com/office/powerpoint/2010/main" val="885824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2920" y="404664"/>
            <a:ext cx="8183880" cy="4986880"/>
          </a:xfrm>
        </p:spPr>
        <p:txBody>
          <a:bodyPr>
            <a:noAutofit/>
          </a:bodyPr>
          <a:lstStyle/>
          <a:p>
            <a:pPr marL="0" lvl="0" indent="0" algn="justLow" rtl="1">
              <a:lnSpc>
                <a:spcPct val="170000"/>
              </a:lnSpc>
              <a:buNone/>
            </a:pPr>
            <a:r>
              <a:rPr lang="fa-IR" sz="1500" dirty="0">
                <a:cs typeface="B Nazanin" panose="00000400000000000000" pitchFamily="2" charset="-78"/>
              </a:rPr>
              <a:t>برخی از طرحهای صنعتی به منظور دسترسی به مواد اولیه، استفاده از امکانات فراهم شده قبلی و یا به دلیل نوع تولید و ... قابلیت استقرار در پهنه های صنعتی را ندارند. ضمن اینکه در برخی از مناطق به دلیل جمعیت پایین، پراکندگی مناطق شهری و روستایی و کم بودن تقاضا جهت ایجاد واحدهای تولیدی و صنعتی امکان شکل گیری پهنه های صنعتی وجود نداشته و لذا طرحها بصورت مستقل به منظور رفع نیاز آن منطقه استقرار می یابند. طرحهایی از جمله:</a:t>
            </a:r>
          </a:p>
          <a:p>
            <a:pPr algn="justLow" rtl="1">
              <a:lnSpc>
                <a:spcPct val="170000"/>
              </a:lnSpc>
              <a:buFont typeface="Wingdings" panose="05000000000000000000" pitchFamily="2" charset="2"/>
              <a:buChar char="q"/>
            </a:pPr>
            <a:r>
              <a:rPr lang="fa-IR" sz="1500" dirty="0">
                <a:cs typeface="B Nazanin" panose="00000400000000000000" pitchFamily="2" charset="-78"/>
              </a:rPr>
              <a:t>طرحهای توسعه ای که می بایست در جوار واحد صنعتی موجود استقرار یابند</a:t>
            </a:r>
          </a:p>
          <a:p>
            <a:pPr algn="justLow" rtl="1">
              <a:lnSpc>
                <a:spcPct val="170000"/>
              </a:lnSpc>
              <a:buFont typeface="Wingdings" panose="05000000000000000000" pitchFamily="2" charset="2"/>
              <a:buChar char="q"/>
            </a:pPr>
            <a:r>
              <a:rPr lang="fa-IR" sz="1500" dirty="0">
                <a:cs typeface="B Nazanin" panose="00000400000000000000" pitchFamily="2" charset="-78"/>
              </a:rPr>
              <a:t>طرحهای صنایع </a:t>
            </a:r>
            <a:r>
              <a:rPr lang="ar-SA" sz="1500" dirty="0">
                <a:cs typeface="B Nazanin" panose="00000400000000000000" pitchFamily="2" charset="-78"/>
              </a:rPr>
              <a:t>معدنی (فرآوری مواد معدنی</a:t>
            </a:r>
            <a:r>
              <a:rPr lang="fa-IR" sz="1500" dirty="0">
                <a:cs typeface="B Nazanin" panose="00000400000000000000" pitchFamily="2" charset="-78"/>
              </a:rPr>
              <a:t>)</a:t>
            </a:r>
            <a:r>
              <a:rPr lang="ar-SA" sz="1500" dirty="0">
                <a:cs typeface="B Nazanin" panose="00000400000000000000" pitchFamily="2" charset="-78"/>
              </a:rPr>
              <a:t> </a:t>
            </a:r>
            <a:r>
              <a:rPr lang="fa-IR" sz="1500" dirty="0">
                <a:cs typeface="B Nazanin" panose="00000400000000000000" pitchFamily="2" charset="-78"/>
              </a:rPr>
              <a:t>که عمدتاً در نزدیکی معادن استقرار می یابند</a:t>
            </a:r>
          </a:p>
          <a:p>
            <a:pPr algn="justLow" rtl="1">
              <a:lnSpc>
                <a:spcPct val="170000"/>
              </a:lnSpc>
              <a:buFont typeface="Wingdings" panose="05000000000000000000" pitchFamily="2" charset="2"/>
              <a:buChar char="q"/>
            </a:pPr>
            <a:r>
              <a:rPr lang="fa-IR" sz="1500" dirty="0">
                <a:cs typeface="B Nazanin" panose="00000400000000000000" pitchFamily="2" charset="-78"/>
              </a:rPr>
              <a:t>برخی از  طرحهای صنایع کانی از جمله تولید آسفالت که به منظور رعایت ملاحظات زیست محیطی با فاصله از سایر صنایع استقرار می یابند.</a:t>
            </a:r>
          </a:p>
          <a:p>
            <a:pPr algn="justLow" rtl="1">
              <a:lnSpc>
                <a:spcPct val="170000"/>
              </a:lnSpc>
              <a:buFont typeface="Wingdings" panose="05000000000000000000" pitchFamily="2" charset="2"/>
              <a:buChar char="q"/>
            </a:pPr>
            <a:r>
              <a:rPr lang="fa-IR" sz="1500" dirty="0">
                <a:cs typeface="B Nazanin" panose="00000400000000000000" pitchFamily="2" charset="-78"/>
              </a:rPr>
              <a:t>طرحهای بزرگ از جمله طرحهای فولادی، پالایشگاهی و صنایع پتروشیمی، سیمان</a:t>
            </a:r>
          </a:p>
          <a:p>
            <a:pPr algn="justLow" rtl="1">
              <a:lnSpc>
                <a:spcPct val="170000"/>
              </a:lnSpc>
              <a:buFont typeface="Wingdings" panose="05000000000000000000" pitchFamily="2" charset="2"/>
              <a:buChar char="q"/>
            </a:pPr>
            <a:r>
              <a:rPr lang="fa-IR" sz="1500" dirty="0">
                <a:cs typeface="B Nazanin" panose="00000400000000000000" pitchFamily="2" charset="-78"/>
              </a:rPr>
              <a:t>ساخت و تعمیر شناورهای بزرگ که جهت انجام فعالیت نیاز به دسترسی به دریا دارند</a:t>
            </a:r>
          </a:p>
          <a:p>
            <a:pPr algn="justLow" rtl="1">
              <a:lnSpc>
                <a:spcPct val="170000"/>
              </a:lnSpc>
              <a:buFont typeface="Wingdings" panose="05000000000000000000" pitchFamily="2" charset="2"/>
              <a:buChar char="q"/>
            </a:pPr>
            <a:r>
              <a:rPr lang="fa-IR" sz="1500" dirty="0">
                <a:cs typeface="B Nazanin" panose="00000400000000000000" pitchFamily="2" charset="-78"/>
              </a:rPr>
              <a:t>طرحهای بسته بندی آب آشامیدنی که بایستی در مناطقی استقرار یابند که دسترسی به منابع آب وجود داشته باشد. در صورت عدم تأمین آب در پهنه های موجود، طرح مذکور امکان استقرار در خارج از پهنه را دارد.</a:t>
            </a:r>
          </a:p>
          <a:p>
            <a:pPr marL="0" indent="0" algn="justLow" rtl="1">
              <a:lnSpc>
                <a:spcPct val="170000"/>
              </a:lnSpc>
              <a:buNone/>
            </a:pPr>
            <a:r>
              <a:rPr lang="fa-IR" sz="1500" dirty="0">
                <a:cs typeface="B Nazanin" panose="00000400000000000000" pitchFamily="2" charset="-78"/>
              </a:rPr>
              <a:t>در ادامه فهرست گروه های صنعتی که قابلیت استقرار در پهنه صنعتی را ندارند اعلام می گردد:</a:t>
            </a:r>
            <a:endParaRPr lang="en-US" sz="1500" dirty="0">
              <a:cs typeface="B Nazanin" panose="00000400000000000000" pitchFamily="2" charset="-78"/>
            </a:endParaRPr>
          </a:p>
          <a:p>
            <a:pPr lvl="0" algn="justLow" rtl="1">
              <a:lnSpc>
                <a:spcPct val="170000"/>
              </a:lnSpc>
              <a:buFont typeface="Wingdings" panose="05000000000000000000" pitchFamily="2" charset="2"/>
              <a:buChar char="q"/>
            </a:pPr>
            <a:endParaRPr lang="fa-IR" sz="1500" dirty="0">
              <a:cs typeface="B Nazanin" panose="00000400000000000000" pitchFamily="2" charset="-78"/>
            </a:endParaRPr>
          </a:p>
        </p:txBody>
      </p:sp>
    </p:spTree>
    <p:extLst>
      <p:ext uri="{BB962C8B-B14F-4D97-AF65-F5344CB8AC3E}">
        <p14:creationId xmlns:p14="http://schemas.microsoft.com/office/powerpoint/2010/main" val="3332103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916150739"/>
              </p:ext>
            </p:extLst>
          </p:nvPr>
        </p:nvGraphicFramePr>
        <p:xfrm>
          <a:off x="251519" y="332656"/>
          <a:ext cx="8712969" cy="6423228"/>
        </p:xfrm>
        <a:graphic>
          <a:graphicData uri="http://schemas.openxmlformats.org/drawingml/2006/table">
            <a:tbl>
              <a:tblPr rtl="1">
                <a:tableStyleId>{C4B1156A-380E-4F78-BDF5-A606A8083BF9}</a:tableStyleId>
              </a:tblPr>
              <a:tblGrid>
                <a:gridCol w="1375983">
                  <a:extLst>
                    <a:ext uri="{9D8B030D-6E8A-4147-A177-3AD203B41FA5}">
                      <a16:colId xmlns:a16="http://schemas.microsoft.com/office/drawing/2014/main" val="20000"/>
                    </a:ext>
                  </a:extLst>
                </a:gridCol>
                <a:gridCol w="5123465">
                  <a:extLst>
                    <a:ext uri="{9D8B030D-6E8A-4147-A177-3AD203B41FA5}">
                      <a16:colId xmlns:a16="http://schemas.microsoft.com/office/drawing/2014/main" val="20001"/>
                    </a:ext>
                  </a:extLst>
                </a:gridCol>
                <a:gridCol w="2213521">
                  <a:extLst>
                    <a:ext uri="{9D8B030D-6E8A-4147-A177-3AD203B41FA5}">
                      <a16:colId xmlns:a16="http://schemas.microsoft.com/office/drawing/2014/main" val="1188404346"/>
                    </a:ext>
                  </a:extLst>
                </a:gridCol>
              </a:tblGrid>
              <a:tr h="349134">
                <a:tc>
                  <a:txBody>
                    <a:bodyPr/>
                    <a:lstStyle/>
                    <a:p>
                      <a:pPr algn="ctr" rtl="1" fontAlgn="ctr"/>
                      <a:r>
                        <a:rPr lang="fa-IR" sz="1600" u="none" strike="noStrike" dirty="0">
                          <a:effectLst/>
                          <a:cs typeface="B Nazanin" panose="00000400000000000000" pitchFamily="2" charset="-78"/>
                        </a:rPr>
                        <a:t>عنوان رسته فعالیت </a:t>
                      </a:r>
                      <a:endParaRPr lang="fa-IR" sz="1600" b="0" i="0" u="none" strike="noStrike" dirty="0">
                        <a:solidFill>
                          <a:srgbClr val="000000"/>
                        </a:solidFill>
                        <a:effectLst/>
                        <a:latin typeface="B Titr"/>
                        <a:cs typeface="B Nazanin" panose="00000400000000000000" pitchFamily="2" charset="-78"/>
                      </a:endParaRPr>
                    </a:p>
                  </a:txBody>
                  <a:tcPr marL="5205" marR="5205" marT="5205" marB="0" anchor="ctr"/>
                </a:tc>
                <a:tc>
                  <a:txBody>
                    <a:bodyPr/>
                    <a:lstStyle/>
                    <a:p>
                      <a:pPr algn="ctr" rtl="1" fontAlgn="ctr"/>
                      <a:r>
                        <a:rPr lang="fa-IR" sz="1600" u="none" strike="noStrike" dirty="0">
                          <a:effectLst/>
                          <a:cs typeface="B Nazanin" panose="00000400000000000000" pitchFamily="2" charset="-78"/>
                        </a:rPr>
                        <a:t>عنوان فعالیت</a:t>
                      </a:r>
                      <a:endParaRPr lang="fa-IR" sz="1600" b="0" i="0" u="none" strike="noStrike" dirty="0">
                        <a:solidFill>
                          <a:srgbClr val="000000"/>
                        </a:solidFill>
                        <a:effectLst/>
                        <a:latin typeface="B Titr"/>
                        <a:cs typeface="B Nazanin" panose="00000400000000000000" pitchFamily="2" charset="-78"/>
                      </a:endParaRPr>
                    </a:p>
                  </a:txBody>
                  <a:tcPr marL="5205" marR="5205" marT="5205" marB="0" anchor="ctr"/>
                </a:tc>
                <a:tc>
                  <a:txBody>
                    <a:bodyPr/>
                    <a:lstStyle/>
                    <a:p>
                      <a:pPr algn="ctr" rtl="1" fontAlgn="ctr"/>
                      <a:r>
                        <a:rPr lang="fa-IR" sz="1600" b="0" i="0" u="none" strike="noStrike" dirty="0">
                          <a:solidFill>
                            <a:srgbClr val="000000"/>
                          </a:solidFill>
                          <a:effectLst/>
                          <a:latin typeface="B Titr"/>
                          <a:cs typeface="B Nazanin" panose="00000400000000000000" pitchFamily="2" charset="-78"/>
                        </a:rPr>
                        <a:t>توضیحات</a:t>
                      </a:r>
                    </a:p>
                  </a:txBody>
                  <a:tcPr marL="5205" marR="5205" marT="5205" marB="0" anchor="ctr"/>
                </a:tc>
                <a:extLst>
                  <a:ext uri="{0D108BD9-81ED-4DB2-BD59-A6C34878D82A}">
                    <a16:rowId xmlns:a16="http://schemas.microsoft.com/office/drawing/2014/main" val="10000"/>
                  </a:ext>
                </a:extLst>
              </a:tr>
              <a:tr h="506091">
                <a:tc>
                  <a:txBody>
                    <a:bodyPr/>
                    <a:lstStyle/>
                    <a:p>
                      <a:pPr algn="ctr" rtl="1" fontAlgn="ctr"/>
                      <a:r>
                        <a:rPr lang="fa-IR" sz="1600" u="none" strike="noStrike" dirty="0">
                          <a:effectLst/>
                          <a:cs typeface="B Nazanin" panose="00000400000000000000" pitchFamily="2" charset="-78"/>
                        </a:rPr>
                        <a:t>استخراج كانه هاي فلزي(13)</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r>
                        <a:rPr lang="fa-IR" sz="1600" u="none" strike="noStrike" dirty="0">
                          <a:effectLst/>
                          <a:cs typeface="B Nazanin" panose="00000400000000000000" pitchFamily="2" charset="-78"/>
                        </a:rPr>
                        <a:t>استخراج كانه هاي فلزغيراهني بجزاورانيوم وتوريم(1320)</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extLst>
                  <a:ext uri="{0D108BD9-81ED-4DB2-BD59-A6C34878D82A}">
                    <a16:rowId xmlns:a16="http://schemas.microsoft.com/office/drawing/2014/main" val="379634738"/>
                  </a:ext>
                </a:extLst>
              </a:tr>
              <a:tr h="255718">
                <a:tc rowSpan="4">
                  <a:txBody>
                    <a:bodyPr/>
                    <a:lstStyle/>
                    <a:p>
                      <a:pPr algn="ctr" rtl="1" fontAlgn="ctr"/>
                      <a:r>
                        <a:rPr lang="fa-IR" sz="1600" u="none" strike="noStrike" dirty="0">
                          <a:effectLst/>
                          <a:cs typeface="B Nazanin" panose="00000400000000000000" pitchFamily="2" charset="-78"/>
                        </a:rPr>
                        <a:t>استخراج سايرمعادن(14)</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r>
                        <a:rPr lang="fa-IR" sz="1600" u="none" strike="noStrike" dirty="0">
                          <a:effectLst/>
                          <a:cs typeface="B Nazanin" panose="00000400000000000000" pitchFamily="2" charset="-78"/>
                        </a:rPr>
                        <a:t>استخراج سنگ -شن وماسه وخاك رس(1410)</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extLst>
                  <a:ext uri="{0D108BD9-81ED-4DB2-BD59-A6C34878D82A}">
                    <a16:rowId xmlns:a16="http://schemas.microsoft.com/office/drawing/2014/main" val="10004"/>
                  </a:ext>
                </a:extLst>
              </a:tr>
              <a:tr h="255718">
                <a:tc vMerge="1">
                  <a:txBody>
                    <a:bodyPr/>
                    <a:lstStyle/>
                    <a:p>
                      <a:endParaRPr lang="en-US"/>
                    </a:p>
                  </a:txBody>
                  <a:tcP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استخراج کانی های شیمیایی و کود(1421)</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extLst>
                  <a:ext uri="{0D108BD9-81ED-4DB2-BD59-A6C34878D82A}">
                    <a16:rowId xmlns:a16="http://schemas.microsoft.com/office/drawing/2014/main" val="1496215382"/>
                  </a:ext>
                </a:extLst>
              </a:tr>
              <a:tr h="255718">
                <a:tc vMerge="1">
                  <a:txBody>
                    <a:bodyPr/>
                    <a:lstStyle/>
                    <a:p>
                      <a:endParaRPr lang="en-US"/>
                    </a:p>
                  </a:txBody>
                  <a:tcPr/>
                </a:tc>
                <a:tc>
                  <a:txBody>
                    <a:bodyPr/>
                    <a:lstStyle/>
                    <a:p>
                      <a:pPr algn="ctr" rtl="1" fontAlgn="ctr"/>
                      <a:r>
                        <a:rPr lang="fa-IR" sz="1600" u="none" strike="noStrike" dirty="0">
                          <a:effectLst/>
                          <a:cs typeface="B Nazanin" panose="00000400000000000000" pitchFamily="2" charset="-78"/>
                        </a:rPr>
                        <a:t>انواع نمك وكلرورسديم خالص -آب دريا(1422)</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extLst>
                  <a:ext uri="{0D108BD9-81ED-4DB2-BD59-A6C34878D82A}">
                    <a16:rowId xmlns:a16="http://schemas.microsoft.com/office/drawing/2014/main" val="10005"/>
                  </a:ext>
                </a:extLst>
              </a:tr>
              <a:tr h="255718">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استخراج سایر معادن طبقه بندی نشده در جای دیگر(1429)</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extLst>
                  <a:ext uri="{0D108BD9-81ED-4DB2-BD59-A6C34878D82A}">
                    <a16:rowId xmlns:a16="http://schemas.microsoft.com/office/drawing/2014/main" val="2502765293"/>
                  </a:ext>
                </a:extLst>
              </a:tr>
              <a:tr h="756465">
                <a:tc>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محصولات غذایی و انواع آشامیدنی ها (15) *</a:t>
                      </a:r>
                    </a:p>
                  </a:txBody>
                  <a:tcPr marL="5205" marR="5205" marT="5205" marB="0" anchor="ctr">
                    <a:solidFill>
                      <a:srgbClr val="FFC000"/>
                    </a:solidFill>
                  </a:tcP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تولید نوشابه های غیر الکلی؛ تولید آب معدنی (1554) *</a:t>
                      </a:r>
                    </a:p>
                  </a:txBody>
                  <a:tcPr marL="5205" marR="5205" marT="5205" marB="0" anchor="ctr">
                    <a:solidFill>
                      <a:srgbClr val="FFC000"/>
                    </a:solidFill>
                  </a:tcP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طرحهایی</a:t>
                      </a:r>
                      <a:r>
                        <a:rPr lang="fa-IR" sz="1600" b="0" i="0" u="none" strike="noStrike" baseline="0" dirty="0">
                          <a:solidFill>
                            <a:srgbClr val="000000"/>
                          </a:solidFill>
                          <a:effectLst/>
                          <a:latin typeface="B Mitra"/>
                          <a:cs typeface="B Nazanin" panose="00000400000000000000" pitchFamily="2" charset="-78"/>
                        </a:rPr>
                        <a:t> از جمله بسته بندی آب آشامیدنی *</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solidFill>
                      <a:srgbClr val="FFC000"/>
                    </a:solidFill>
                  </a:tcPr>
                </a:tc>
                <a:extLst>
                  <a:ext uri="{0D108BD9-81ED-4DB2-BD59-A6C34878D82A}">
                    <a16:rowId xmlns:a16="http://schemas.microsoft.com/office/drawing/2014/main" val="3811181394"/>
                  </a:ext>
                </a:extLst>
              </a:tr>
              <a:tr h="256485">
                <a:tc rowSpan="2">
                  <a:txBody>
                    <a:bodyPr/>
                    <a:lstStyle/>
                    <a:p>
                      <a:pPr algn="ctr" rtl="1" fontAlgn="ctr"/>
                      <a:r>
                        <a:rPr lang="fa-IR" sz="1600" u="none" strike="noStrike" dirty="0">
                          <a:effectLst/>
                          <a:cs typeface="B Nazanin" panose="00000400000000000000" pitchFamily="2" charset="-78"/>
                        </a:rPr>
                        <a:t>كك وفراورده هاي حاصل ازنفت(23)</a:t>
                      </a:r>
                      <a:endParaRPr lang="fa-IR" sz="1600" b="0" i="0" u="none" strike="noStrike" dirty="0">
                        <a:solidFill>
                          <a:srgbClr val="000000"/>
                        </a:solidFill>
                        <a:effectLst/>
                        <a:latin typeface="B Mitra"/>
                        <a:cs typeface="B Nazanin" panose="00000400000000000000" pitchFamily="2" charset="-78"/>
                      </a:endParaRPr>
                    </a:p>
                  </a:txBody>
                  <a:tcPr marL="5952" marR="5952" marT="5952" marB="0" anchor="ctr"/>
                </a:tc>
                <a:tc>
                  <a:txBody>
                    <a:bodyPr/>
                    <a:lstStyle/>
                    <a:p>
                      <a:pPr algn="ctr" rtl="1" fontAlgn="ctr"/>
                      <a:r>
                        <a:rPr lang="fa-IR" sz="1600" u="none" strike="noStrike">
                          <a:effectLst/>
                          <a:cs typeface="B Nazanin" panose="00000400000000000000" pitchFamily="2" charset="-78"/>
                        </a:rPr>
                        <a:t>ساخت  فراورده هاي كوره كك(2310)</a:t>
                      </a:r>
                      <a:endParaRPr lang="fa-IR" sz="1600" b="0" i="0" u="none" strike="noStrike">
                        <a:solidFill>
                          <a:srgbClr val="000000"/>
                        </a:solidFill>
                        <a:effectLst/>
                        <a:latin typeface="B Mitra"/>
                        <a:cs typeface="B Nazanin" panose="00000400000000000000" pitchFamily="2" charset="-78"/>
                      </a:endParaRPr>
                    </a:p>
                  </a:txBody>
                  <a:tcPr marL="5952" marR="5952" marT="5952" marB="0" anchor="ctr"/>
                </a:tc>
                <a:tc>
                  <a:txBody>
                    <a:bodyPr/>
                    <a:lstStyle/>
                    <a:p>
                      <a:pPr algn="ctr" rtl="1" fontAlgn="ctr"/>
                      <a:endParaRPr lang="fa-IR" sz="1600" b="0" i="0" u="none" strike="noStrike">
                        <a:solidFill>
                          <a:srgbClr val="000000"/>
                        </a:solidFill>
                        <a:effectLst/>
                        <a:latin typeface="B Mitra"/>
                        <a:cs typeface="B Nazanin" panose="00000400000000000000" pitchFamily="2" charset="-78"/>
                      </a:endParaRPr>
                    </a:p>
                  </a:txBody>
                  <a:tcPr marL="5952" marR="5952" marT="5952" marB="0" anchor="ctr"/>
                </a:tc>
                <a:extLst>
                  <a:ext uri="{0D108BD9-81ED-4DB2-BD59-A6C34878D82A}">
                    <a16:rowId xmlns:a16="http://schemas.microsoft.com/office/drawing/2014/main" val="3463545126"/>
                  </a:ext>
                </a:extLst>
              </a:tr>
              <a:tr h="256485">
                <a:tc vMerge="1">
                  <a:txBody>
                    <a:bodyPr/>
                    <a:lstStyle/>
                    <a:p>
                      <a:endParaRPr lang="en-US"/>
                    </a:p>
                  </a:txBody>
                  <a:tcPr/>
                </a:tc>
                <a:tc>
                  <a:txBody>
                    <a:bodyPr/>
                    <a:lstStyle/>
                    <a:p>
                      <a:pPr algn="ctr" rtl="1" fontAlgn="ctr"/>
                      <a:r>
                        <a:rPr lang="fa-IR" sz="1600" u="none" strike="noStrike" dirty="0">
                          <a:effectLst/>
                          <a:cs typeface="B Nazanin" panose="00000400000000000000" pitchFamily="2" charset="-78"/>
                        </a:rPr>
                        <a:t>ساخت  فراورده هاي نفتي تصفيه شده(2320)</a:t>
                      </a:r>
                      <a:endParaRPr lang="fa-IR" sz="1600" b="0" i="0" u="none" strike="noStrike" dirty="0">
                        <a:solidFill>
                          <a:srgbClr val="000000"/>
                        </a:solidFill>
                        <a:effectLst/>
                        <a:latin typeface="B Mitra"/>
                        <a:cs typeface="B Nazanin" panose="00000400000000000000" pitchFamily="2" charset="-78"/>
                      </a:endParaRPr>
                    </a:p>
                  </a:txBody>
                  <a:tcPr marL="5952" marR="5952" marT="5952"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952" marR="5952" marT="5952" marB="0" anchor="ctr"/>
                </a:tc>
                <a:extLst>
                  <a:ext uri="{0D108BD9-81ED-4DB2-BD59-A6C34878D82A}">
                    <a16:rowId xmlns:a16="http://schemas.microsoft.com/office/drawing/2014/main" val="2655596676"/>
                  </a:ext>
                </a:extLst>
              </a:tr>
              <a:tr h="257393">
                <a:tc rowSpan="2">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مواد و محصولات شیمیایی (24)</a:t>
                      </a:r>
                    </a:p>
                  </a:txBody>
                  <a:tcPr marL="6836" marR="6836" marT="6836" marB="0" anchor="ct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مواد شیمیایی اساسی بجز انواع کود و ترکیبات ازت (2411)</a:t>
                      </a:r>
                    </a:p>
                  </a:txBody>
                  <a:tcPr marL="6836" marR="6836" marT="683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extLst>
                  <a:ext uri="{0D108BD9-81ED-4DB2-BD59-A6C34878D82A}">
                    <a16:rowId xmlns:a16="http://schemas.microsoft.com/office/drawing/2014/main" val="2407116787"/>
                  </a:ext>
                </a:extLst>
              </a:tr>
              <a:tr h="500747">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کود ها و ترکیبات ازته(2412)</a:t>
                      </a:r>
                    </a:p>
                  </a:txBody>
                  <a:tcPr marL="6836" marR="6836" marT="683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extLst>
                  <a:ext uri="{0D108BD9-81ED-4DB2-BD59-A6C34878D82A}">
                    <a16:rowId xmlns:a16="http://schemas.microsoft.com/office/drawing/2014/main" val="3867287298"/>
                  </a:ext>
                </a:extLst>
              </a:tr>
              <a:tr h="257393">
                <a:tc rowSpan="3">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سايرمحصولات كاني غيرفلزي(26)</a:t>
                      </a:r>
                      <a:endParaRPr lang="fa-IR" sz="1600" b="0" i="0" u="none" strike="noStrike" dirty="0">
                        <a:solidFill>
                          <a:srgbClr val="000000"/>
                        </a:solidFill>
                        <a:effectLst/>
                        <a:latin typeface="B Mitra"/>
                        <a:cs typeface="B Nazanin" panose="00000400000000000000" pitchFamily="2" charset="-78"/>
                      </a:endParaRPr>
                    </a:p>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سایر محصولات کانی غیر فلزی طبقه بندی نشده در جای دیگر(2699)</a:t>
                      </a:r>
                    </a:p>
                  </a:txBody>
                  <a:tcPr marL="5373" marR="5373" marT="5373"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b="0" i="0" u="none" strike="noStrike" dirty="0">
                          <a:solidFill>
                            <a:srgbClr val="000000"/>
                          </a:solidFill>
                          <a:effectLst/>
                          <a:latin typeface="B Mitra"/>
                          <a:cs typeface="B Nazanin" panose="00000400000000000000" pitchFamily="2" charset="-78"/>
                        </a:rPr>
                        <a:t>شامل </a:t>
                      </a:r>
                      <a:r>
                        <a:rPr lang="fa-IR" sz="1600" b="0" i="0" u="none" strike="noStrike" baseline="0" dirty="0">
                          <a:solidFill>
                            <a:srgbClr val="000000"/>
                          </a:solidFill>
                          <a:effectLst/>
                          <a:latin typeface="B Mitra"/>
                          <a:cs typeface="B Nazanin" panose="00000400000000000000" pitchFamily="2" charset="-78"/>
                        </a:rPr>
                        <a:t>فرآوری مواد خام معدنی</a:t>
                      </a:r>
                      <a:endParaRPr lang="fa-IR" sz="1600" b="0" i="0" u="none" strike="noStrike" dirty="0">
                        <a:solidFill>
                          <a:srgbClr val="000000"/>
                        </a:solidFill>
                        <a:effectLst/>
                        <a:latin typeface="B Mitra"/>
                        <a:cs typeface="B Nazanin" panose="00000400000000000000" pitchFamily="2" charset="-78"/>
                      </a:endParaRPr>
                    </a:p>
                    <a:p>
                      <a:pPr algn="ctr" rtl="1" fontAlgn="ctr"/>
                      <a:r>
                        <a:rPr lang="fa-IR" sz="1600" b="0" i="0" u="none" strike="noStrike" dirty="0">
                          <a:solidFill>
                            <a:srgbClr val="000000"/>
                          </a:solidFill>
                          <a:effectLst/>
                          <a:latin typeface="B Mitra"/>
                          <a:cs typeface="B Nazanin" panose="00000400000000000000" pitchFamily="2" charset="-78"/>
                        </a:rPr>
                        <a:t>و تولید </a:t>
                      </a:r>
                      <a:r>
                        <a:rPr lang="fa-IR" sz="1600" b="0" i="0" u="none" strike="noStrike" baseline="0" dirty="0">
                          <a:solidFill>
                            <a:srgbClr val="000000"/>
                          </a:solidFill>
                          <a:effectLst/>
                          <a:latin typeface="B Mitra"/>
                          <a:cs typeface="B Nazanin" panose="00000400000000000000" pitchFamily="2" charset="-78"/>
                        </a:rPr>
                        <a:t>آسفالت</a:t>
                      </a: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tc>
                <a:extLst>
                  <a:ext uri="{0D108BD9-81ED-4DB2-BD59-A6C34878D82A}">
                    <a16:rowId xmlns:a16="http://schemas.microsoft.com/office/drawing/2014/main" val="297644488"/>
                  </a:ext>
                </a:extLst>
              </a:tr>
              <a:tr h="257393">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توليد-سيمان-اهك -گچ(2694)</a:t>
                      </a: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extLst>
                  <a:ext uri="{0D108BD9-81ED-4DB2-BD59-A6C34878D82A}">
                    <a16:rowId xmlns:a16="http://schemas.microsoft.com/office/drawing/2014/main" val="2705018274"/>
                  </a:ext>
                </a:extLst>
              </a:tr>
              <a:tr h="257393">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ساخت محصولات سفالي وسراميكي ساختماني غيرنسوز(2693)</a:t>
                      </a: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extLst>
                  <a:ext uri="{0D108BD9-81ED-4DB2-BD59-A6C34878D82A}">
                    <a16:rowId xmlns:a16="http://schemas.microsoft.com/office/drawing/2014/main" val="69990294"/>
                  </a:ext>
                </a:extLst>
              </a:tr>
              <a:tr h="257393">
                <a:tc rowSpan="2">
                  <a:txBody>
                    <a:bodyPr/>
                    <a:lstStyle/>
                    <a:p>
                      <a:pPr algn="ctr" rtl="1" fontAlgn="ctr"/>
                      <a:r>
                        <a:rPr lang="fa-IR" sz="1600" u="none" strike="noStrike" dirty="0">
                          <a:effectLst/>
                          <a:cs typeface="B Nazanin" panose="00000400000000000000" pitchFamily="2" charset="-78"/>
                        </a:rPr>
                        <a:t>ساخت فلزات اساسي(27)</a:t>
                      </a: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r>
                        <a:rPr lang="fa-IR" sz="1600" u="none" strike="noStrike" dirty="0">
                          <a:effectLst/>
                          <a:cs typeface="B Nazanin" panose="00000400000000000000" pitchFamily="2" charset="-78"/>
                        </a:rPr>
                        <a:t>ساخت اهن وفولاد اساسي(2710)</a:t>
                      </a: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6836" marR="6836" marT="6836" marB="0" anchor="ctr"/>
                </a:tc>
                <a:extLst>
                  <a:ext uri="{0D108BD9-81ED-4DB2-BD59-A6C34878D82A}">
                    <a16:rowId xmlns:a16="http://schemas.microsoft.com/office/drawing/2014/main" val="2964789013"/>
                  </a:ext>
                </a:extLst>
              </a:tr>
              <a:tr h="259713">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9096" marR="9096" marT="9096" marB="0" anchor="ctr"/>
                </a:tc>
                <a:tc>
                  <a:txBody>
                    <a:bodyPr/>
                    <a:lstStyle/>
                    <a:p>
                      <a:pPr algn="ctr" rtl="1" fontAlgn="ctr"/>
                      <a:r>
                        <a:rPr lang="fa-IR" sz="1600" u="none" strike="noStrike" dirty="0">
                          <a:effectLst/>
                          <a:cs typeface="B Nazanin" panose="00000400000000000000" pitchFamily="2" charset="-78"/>
                        </a:rPr>
                        <a:t>ساخت فلزات اساسي قيمتي وفلزات غيراهني(2720)</a:t>
                      </a:r>
                      <a:endParaRPr lang="fa-IR" sz="1600" b="0" i="0" u="none" strike="noStrike" dirty="0">
                        <a:solidFill>
                          <a:srgbClr val="000000"/>
                        </a:solidFill>
                        <a:effectLst/>
                        <a:latin typeface="B Mitra"/>
                        <a:cs typeface="B Nazanin" panose="00000400000000000000" pitchFamily="2" charset="-78"/>
                      </a:endParaRPr>
                    </a:p>
                  </a:txBody>
                  <a:tcPr marL="9096" marR="9096" marT="9096" marB="0" anchor="ctr"/>
                </a:tc>
                <a:tc>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9096" marR="9096" marT="9096" marB="0" anchor="ctr"/>
                </a:tc>
                <a:extLst>
                  <a:ext uri="{0D108BD9-81ED-4DB2-BD59-A6C34878D82A}">
                    <a16:rowId xmlns:a16="http://schemas.microsoft.com/office/drawing/2014/main" val="4163127366"/>
                  </a:ext>
                </a:extLst>
              </a:tr>
              <a:tr h="255891">
                <a:tc rowSpan="2">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r>
                        <a:rPr lang="fa-IR" sz="1600" u="none" strike="noStrike" dirty="0">
                          <a:effectLst/>
                          <a:cs typeface="B Nazanin" panose="00000400000000000000" pitchFamily="2" charset="-78"/>
                        </a:rPr>
                        <a:t>سايرتجهيزات حمل ونقل(35)**</a:t>
                      </a: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solidFill>
                      <a:srgbClr val="FFC000"/>
                    </a:solidFill>
                  </a:tcPr>
                </a:tc>
                <a:tc>
                  <a:txBody>
                    <a:bodyPr/>
                    <a:lstStyle/>
                    <a:p>
                      <a:pPr algn="ctr" rtl="1" fontAlgn="ctr"/>
                      <a:r>
                        <a:rPr lang="fa-IR" sz="1600" u="none" strike="noStrike" dirty="0">
                          <a:effectLst/>
                          <a:cs typeface="B Nazanin" panose="00000400000000000000" pitchFamily="2" charset="-78"/>
                        </a:rPr>
                        <a:t>ساخت وتعميرانواع كشتي وقايق باستثناءقايق تفريحي وورزشي(3511)</a:t>
                      </a: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solidFill>
                      <a:srgbClr val="FFC000"/>
                    </a:solidFill>
                  </a:tcPr>
                </a:tc>
                <a:tc rowSpan="2">
                  <a:txBody>
                    <a:bodyPr/>
                    <a:lstStyle/>
                    <a:p>
                      <a:pPr algn="ctr" rtl="1" fontAlgn="ctr"/>
                      <a:r>
                        <a:rPr lang="fa-IR" sz="1600" b="0" i="0" u="none" strike="noStrike" dirty="0">
                          <a:solidFill>
                            <a:srgbClr val="000000"/>
                          </a:solidFill>
                          <a:effectLst/>
                          <a:latin typeface="B Mitra"/>
                          <a:cs typeface="B Nazanin" panose="00000400000000000000" pitchFamily="2" charset="-78"/>
                        </a:rPr>
                        <a:t>صرفاً</a:t>
                      </a:r>
                      <a:r>
                        <a:rPr lang="fa-IR" sz="1600" b="0" i="0" u="none" strike="noStrike" baseline="0" dirty="0">
                          <a:solidFill>
                            <a:srgbClr val="000000"/>
                          </a:solidFill>
                          <a:effectLst/>
                          <a:latin typeface="B Mitra"/>
                          <a:cs typeface="B Nazanin" panose="00000400000000000000" pitchFamily="2" charset="-78"/>
                        </a:rPr>
                        <a:t> ساخت و تعمیر شناورهای دریایی که نیاز به دسترسی به آب</a:t>
                      </a:r>
                      <a:r>
                        <a:rPr lang="en-US" sz="1600" b="0" i="0" u="none" strike="noStrike" baseline="0" dirty="0">
                          <a:solidFill>
                            <a:srgbClr val="000000"/>
                          </a:solidFill>
                          <a:effectLst/>
                          <a:latin typeface="B Mitra"/>
                          <a:cs typeface="B Nazanin" panose="00000400000000000000" pitchFamily="2" charset="-78"/>
                        </a:rPr>
                        <a:t> </a:t>
                      </a:r>
                      <a:r>
                        <a:rPr lang="fa-IR" sz="1600" b="0" i="0" u="none" strike="noStrike" baseline="0">
                          <a:solidFill>
                            <a:srgbClr val="000000"/>
                          </a:solidFill>
                          <a:effectLst/>
                          <a:latin typeface="B Mitra"/>
                          <a:cs typeface="B Nazanin" panose="00000400000000000000" pitchFamily="2" charset="-78"/>
                        </a:rPr>
                        <a:t>دریا </a:t>
                      </a:r>
                      <a:r>
                        <a:rPr lang="fa-IR" sz="1600" b="0" i="0" u="none" strike="noStrike" baseline="0" dirty="0">
                          <a:solidFill>
                            <a:srgbClr val="000000"/>
                          </a:solidFill>
                          <a:effectLst/>
                          <a:latin typeface="B Mitra"/>
                          <a:cs typeface="B Nazanin" panose="00000400000000000000" pitchFamily="2" charset="-78"/>
                        </a:rPr>
                        <a:t>دارند</a:t>
                      </a: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solidFill>
                      <a:srgbClr val="FFC000"/>
                    </a:solidFill>
                  </a:tcPr>
                </a:tc>
                <a:extLst>
                  <a:ext uri="{0D108BD9-81ED-4DB2-BD59-A6C34878D82A}">
                    <a16:rowId xmlns:a16="http://schemas.microsoft.com/office/drawing/2014/main" val="3025254036"/>
                  </a:ext>
                </a:extLst>
              </a:tr>
              <a:tr h="255891">
                <a:tc vMerge="1">
                  <a:txBody>
                    <a:bodyPr/>
                    <a:lstStyle/>
                    <a:p>
                      <a:pPr marL="0" marR="0" lvl="0" indent="0" algn="ctr" defTabSz="914400" rtl="1" eaLnBrk="1" fontAlgn="ctr" latinLnBrk="0" hangingPunct="1">
                        <a:lnSpc>
                          <a:spcPct val="100000"/>
                        </a:lnSpc>
                        <a:spcBef>
                          <a:spcPts val="0"/>
                        </a:spcBef>
                        <a:spcAft>
                          <a:spcPts val="0"/>
                        </a:spcAft>
                        <a:buClrTx/>
                        <a:buSzTx/>
                        <a:buFontTx/>
                        <a:buNone/>
                        <a:tabLst/>
                        <a:defRPr/>
                      </a:pPr>
                      <a:endParaRPr lang="fa-IR" sz="1600" b="0" i="0" u="none" strike="noStrike" dirty="0">
                        <a:solidFill>
                          <a:srgbClr val="000000"/>
                        </a:solidFill>
                        <a:effectLst/>
                        <a:latin typeface="B Mitra"/>
                        <a:cs typeface="B Nazanin" panose="00000400000000000000" pitchFamily="2" charset="-78"/>
                      </a:endParaRPr>
                    </a:p>
                  </a:txBody>
                  <a:tcPr marL="5205" marR="5205" marT="5205" marB="0" anchor="ctr"/>
                </a:tc>
                <a:tc>
                  <a:txBody>
                    <a:bodyPr/>
                    <a:lstStyle/>
                    <a:p>
                      <a:pPr algn="ctr" rtl="1" fontAlgn="ctr"/>
                      <a:r>
                        <a:rPr lang="fa-IR" sz="1600" b="0" i="0" u="none" strike="noStrike" dirty="0">
                          <a:solidFill>
                            <a:srgbClr val="000000"/>
                          </a:solidFill>
                          <a:effectLst/>
                          <a:latin typeface="B Mitra"/>
                          <a:cs typeface="B Nazanin" panose="00000400000000000000" pitchFamily="2" charset="-78"/>
                        </a:rPr>
                        <a:t>ساخت و تعمیر انواع قایق تفریحی و ورزشی(3512)</a:t>
                      </a:r>
                    </a:p>
                  </a:txBody>
                  <a:tcPr marL="5373" marR="5373" marT="5373" marB="0" anchor="ctr">
                    <a:solidFill>
                      <a:srgbClr val="FFC000"/>
                    </a:solidFill>
                  </a:tcPr>
                </a:tc>
                <a:tc v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solidFill>
                      <a:srgbClr val="FFC000"/>
                    </a:solidFill>
                  </a:tcPr>
                </a:tc>
                <a:extLst>
                  <a:ext uri="{0D108BD9-81ED-4DB2-BD59-A6C34878D82A}">
                    <a16:rowId xmlns:a16="http://schemas.microsoft.com/office/drawing/2014/main" val="3159136974"/>
                  </a:ext>
                </a:extLst>
              </a:tr>
              <a:tr h="255718">
                <a:tc gridSpan="3">
                  <a:txBody>
                    <a:bodyPr/>
                    <a:lstStyle/>
                    <a:p>
                      <a:pPr algn="r" rtl="1" fontAlgn="ctr"/>
                      <a:r>
                        <a:rPr lang="fa-IR" sz="1600" b="1" i="0" u="none" strike="noStrike" dirty="0">
                          <a:solidFill>
                            <a:srgbClr val="000000"/>
                          </a:solidFill>
                          <a:effectLst/>
                          <a:latin typeface="B Mitra"/>
                          <a:cs typeface="B Nazanin" panose="00000400000000000000" pitchFamily="2" charset="-78"/>
                        </a:rPr>
                        <a:t>* صرفاً</a:t>
                      </a:r>
                      <a:r>
                        <a:rPr lang="fa-IR" sz="1600" b="1" i="0" u="none" strike="noStrike" baseline="0" dirty="0">
                          <a:solidFill>
                            <a:srgbClr val="000000"/>
                          </a:solidFill>
                          <a:effectLst/>
                          <a:latin typeface="B Mitra"/>
                          <a:cs typeface="B Nazanin" panose="00000400000000000000" pitchFamily="2" charset="-78"/>
                        </a:rPr>
                        <a:t> در صورت عدم تأمین آب در پهنه صنعتی</a:t>
                      </a:r>
                      <a:endParaRPr lang="fa-IR" sz="1600" b="1" i="0" u="none" strike="noStrike" dirty="0">
                        <a:solidFill>
                          <a:srgbClr val="000000"/>
                        </a:solidFill>
                        <a:effectLst/>
                        <a:latin typeface="B Mitra"/>
                        <a:cs typeface="B Nazanin" panose="00000400000000000000" pitchFamily="2" charset="-78"/>
                      </a:endParaRPr>
                    </a:p>
                  </a:txBody>
                  <a:tcPr marL="5205" marR="5205" marT="5205" marB="0" anchor="ctr"/>
                </a:tc>
                <a:tc h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tc>
                <a:tc hMerge="1">
                  <a:txBody>
                    <a:bodyPr/>
                    <a:lstStyle/>
                    <a:p>
                      <a:pPr algn="ctr" rtl="1" fontAlgn="ctr"/>
                      <a:endParaRPr lang="fa-IR" sz="1600" b="0" i="0" u="none" strike="noStrike" dirty="0">
                        <a:solidFill>
                          <a:srgbClr val="000000"/>
                        </a:solidFill>
                        <a:effectLst/>
                        <a:latin typeface="B Mitra"/>
                        <a:cs typeface="B Nazanin" panose="00000400000000000000" pitchFamily="2" charset="-78"/>
                      </a:endParaRPr>
                    </a:p>
                  </a:txBody>
                  <a:tcPr marL="5373" marR="5373" marT="5373" marB="0" anchor="ctr"/>
                </a:tc>
                <a:extLst>
                  <a:ext uri="{0D108BD9-81ED-4DB2-BD59-A6C34878D82A}">
                    <a16:rowId xmlns:a16="http://schemas.microsoft.com/office/drawing/2014/main" val="2148953559"/>
                  </a:ext>
                </a:extLst>
              </a:tr>
            </a:tbl>
          </a:graphicData>
        </a:graphic>
      </p:graphicFrame>
    </p:spTree>
    <p:extLst>
      <p:ext uri="{BB962C8B-B14F-4D97-AF65-F5344CB8AC3E}">
        <p14:creationId xmlns:p14="http://schemas.microsoft.com/office/powerpoint/2010/main" val="3492847277"/>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TM04033925[[fn=Droplet]]</Template>
  <TotalTime>6194</TotalTime>
  <Words>523</Words>
  <Application>Microsoft Office PowerPoint</Application>
  <PresentationFormat>On-screen Show (4:3)</PresentationFormat>
  <Paragraphs>45</Paragraphs>
  <Slides>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vt:i4>
      </vt:variant>
    </vt:vector>
  </HeadingPairs>
  <TitlesOfParts>
    <vt:vector size="12" baseType="lpstr">
      <vt:lpstr>Arial</vt:lpstr>
      <vt:lpstr>B Mitra</vt:lpstr>
      <vt:lpstr>B Nazanin</vt:lpstr>
      <vt:lpstr>B Titr</vt:lpstr>
      <vt:lpstr>Calibri</vt:lpstr>
      <vt:lpstr>IranNastaliq</vt:lpstr>
      <vt:lpstr>Tw Cen MT</vt:lpstr>
      <vt:lpstr>Wingdings</vt:lpstr>
      <vt:lpstr>Droplet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آيين نامه کارگروه توسعه صادرات استان</dc:title>
  <dc:creator>najmiye basereh</dc:creator>
  <cp:lastModifiedBy>heidar hatami</cp:lastModifiedBy>
  <cp:revision>1755</cp:revision>
  <cp:lastPrinted>2024-01-27T10:55:22Z</cp:lastPrinted>
  <dcterms:created xsi:type="dcterms:W3CDTF">2006-08-16T00:00:00Z</dcterms:created>
  <dcterms:modified xsi:type="dcterms:W3CDTF">2024-01-28T06:46:47Z</dcterms:modified>
</cp:coreProperties>
</file>